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80" r:id="rId23"/>
    <p:sldId id="27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23D"/>
    <a:srgbClr val="C84249"/>
    <a:srgbClr val="518B8B"/>
    <a:srgbClr val="C84248"/>
    <a:srgbClr val="38333E"/>
    <a:srgbClr val="548B54"/>
    <a:srgbClr val="FF928A"/>
    <a:srgbClr val="70CF07"/>
    <a:srgbClr val="FF81F3"/>
    <a:srgbClr val="C0A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0"/>
    <p:restoredTop sz="83563"/>
  </p:normalViewPr>
  <p:slideViewPr>
    <p:cSldViewPr snapToGrid="0" snapToObjects="1">
      <p:cViewPr varScale="1">
        <p:scale>
          <a:sx n="115" d="100"/>
          <a:sy n="115" d="100"/>
        </p:scale>
        <p:origin x="92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4200D-7915-364F-936E-BFA701DD3E7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080FE-51A3-4C45-83C8-2B8E2076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65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8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BRAF, NRAS mutually exclusive</a:t>
            </a:r>
          </a:p>
          <a:p>
            <a:endParaRPr lang="en-US" dirty="0"/>
          </a:p>
          <a:p>
            <a:r>
              <a:rPr lang="en-US" dirty="0"/>
              <a:t>PIK3CA comutation</a:t>
            </a:r>
          </a:p>
          <a:p>
            <a:endParaRPr lang="en-US" dirty="0"/>
          </a:p>
          <a:p>
            <a:r>
              <a:rPr lang="en-US" dirty="0"/>
              <a:t>APC comutation</a:t>
            </a:r>
          </a:p>
          <a:p>
            <a:endParaRPr lang="en-US" dirty="0"/>
          </a:p>
          <a:p>
            <a:r>
              <a:rPr lang="en-US" dirty="0"/>
              <a:t>A146T – PORCN, MAP3K1</a:t>
            </a:r>
          </a:p>
          <a:p>
            <a:endParaRPr lang="en-US" dirty="0"/>
          </a:p>
          <a:p>
            <a:r>
              <a:rPr lang="en-US" dirty="0"/>
              <a:t>G12V – SMAD4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23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Thicker lines</a:t>
            </a:r>
          </a:p>
          <a:p>
            <a:r>
              <a:rPr lang="en-US" dirty="0"/>
              <a:t>Larger dots for alleles</a:t>
            </a:r>
          </a:p>
          <a:p>
            <a:r>
              <a:rPr lang="en-US" dirty="0"/>
              <a:t>Only largest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7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2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(KEGG only)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G12C – STK11</a:t>
            </a:r>
          </a:p>
          <a:p>
            <a:endParaRPr lang="en-US" dirty="0"/>
          </a:p>
          <a:p>
            <a:r>
              <a:rPr lang="en-US" dirty="0"/>
              <a:t>TP53, EGFR, BRAF – strong </a:t>
            </a:r>
            <a:r>
              <a:rPr lang="en-US" dirty="0" err="1"/>
              <a:t>mut</a:t>
            </a:r>
            <a:r>
              <a:rPr lang="en-US" dirty="0"/>
              <a:t> ex.</a:t>
            </a:r>
          </a:p>
          <a:p>
            <a:endParaRPr lang="en-US" dirty="0"/>
          </a:p>
          <a:p>
            <a:r>
              <a:rPr lang="en-US" dirty="0"/>
              <a:t>ATM strong </a:t>
            </a:r>
            <a:r>
              <a:rPr lang="en-US" dirty="0" err="1"/>
              <a:t>comutations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G12C, G12V </a:t>
            </a:r>
            <a:r>
              <a:rPr lang="en-US" dirty="0" err="1"/>
              <a:t>mut</a:t>
            </a:r>
            <a:r>
              <a:rPr lang="en-US" dirty="0"/>
              <a:t>. ex with NF1 – G13C weakly comutating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Thicker lines</a:t>
            </a:r>
          </a:p>
          <a:p>
            <a:r>
              <a:rPr lang="en-US" dirty="0"/>
              <a:t>Larger dots for alleles</a:t>
            </a:r>
          </a:p>
          <a:p>
            <a:r>
              <a:rPr lang="en-US" dirty="0"/>
              <a:t>Only largest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70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(KEGG only)</a:t>
            </a:r>
          </a:p>
          <a:p>
            <a:endParaRPr lang="en-US" dirty="0"/>
          </a:p>
          <a:p>
            <a:r>
              <a:rPr lang="en-US" dirty="0"/>
              <a:t>BRAF </a:t>
            </a:r>
            <a:r>
              <a:rPr lang="en-US" dirty="0" err="1"/>
              <a:t>mut</a:t>
            </a:r>
            <a:r>
              <a:rPr lang="en-US" dirty="0"/>
              <a:t> ex.</a:t>
            </a:r>
          </a:p>
          <a:p>
            <a:endParaRPr lang="en-US" dirty="0"/>
          </a:p>
          <a:p>
            <a:r>
              <a:rPr lang="en-US" dirty="0"/>
              <a:t>Q61H and G12D – </a:t>
            </a:r>
            <a:r>
              <a:rPr lang="en-US" dirty="0" err="1"/>
              <a:t>comut</a:t>
            </a:r>
            <a:r>
              <a:rPr lang="en-US" dirty="0"/>
              <a:t> with TP53, but G12V </a:t>
            </a:r>
            <a:r>
              <a:rPr lang="en-US" dirty="0" err="1"/>
              <a:t>mut</a:t>
            </a:r>
            <a:r>
              <a:rPr lang="en-US" dirty="0"/>
              <a:t>. ex.</a:t>
            </a:r>
          </a:p>
          <a:p>
            <a:endParaRPr lang="en-US" dirty="0"/>
          </a:p>
          <a:p>
            <a:r>
              <a:rPr lang="en-US" dirty="0"/>
              <a:t>G12V </a:t>
            </a:r>
            <a:r>
              <a:rPr lang="en-US" dirty="0" err="1"/>
              <a:t>mut</a:t>
            </a:r>
            <a:r>
              <a:rPr lang="en-US" dirty="0"/>
              <a:t> ex with JAG2 and </a:t>
            </a:r>
            <a:r>
              <a:rPr lang="en-US" dirty="0" err="1"/>
              <a:t>comut</a:t>
            </a:r>
            <a:r>
              <a:rPr lang="en-US" dirty="0"/>
              <a:t> with G12R</a:t>
            </a:r>
          </a:p>
          <a:p>
            <a:endParaRPr lang="en-US" dirty="0"/>
          </a:p>
          <a:p>
            <a:r>
              <a:rPr lang="en-US" dirty="0"/>
              <a:t>MAP3K13 </a:t>
            </a:r>
            <a:r>
              <a:rPr lang="en-US" dirty="0" err="1"/>
              <a:t>mut</a:t>
            </a:r>
            <a:r>
              <a:rPr lang="en-US" dirty="0"/>
              <a:t> ex. </a:t>
            </a:r>
            <a:r>
              <a:rPr lang="en-US" dirty="0" err="1"/>
              <a:t>wih</a:t>
            </a:r>
            <a:r>
              <a:rPr lang="en-US" dirty="0"/>
              <a:t> G12V and G12R, </a:t>
            </a:r>
            <a:r>
              <a:rPr lang="en-US" dirty="0" err="1"/>
              <a:t>comut</a:t>
            </a:r>
            <a:r>
              <a:rPr lang="en-US" dirty="0"/>
              <a:t> with Q61R</a:t>
            </a:r>
          </a:p>
          <a:p>
            <a:endParaRPr lang="en-US" dirty="0"/>
          </a:p>
          <a:p>
            <a:r>
              <a:rPr lang="en-US" dirty="0"/>
              <a:t>PIK3R5 – </a:t>
            </a:r>
            <a:r>
              <a:rPr lang="en-US" dirty="0" err="1"/>
              <a:t>mut</a:t>
            </a:r>
            <a:r>
              <a:rPr lang="en-US" dirty="0"/>
              <a:t> ex with G12V and G12R, </a:t>
            </a:r>
            <a:r>
              <a:rPr lang="en-US" dirty="0" err="1"/>
              <a:t>comut</a:t>
            </a:r>
            <a:r>
              <a:rPr lang="en-US" dirty="0"/>
              <a:t> with G12D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84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54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1.1 – ribosomal proteins</a:t>
            </a:r>
          </a:p>
          <a:p>
            <a:r>
              <a:rPr lang="en-US" dirty="0"/>
              <a:t>1.2 – NADH dehydrogenase complex</a:t>
            </a:r>
          </a:p>
          <a:p>
            <a:endParaRPr lang="en-US" dirty="0"/>
          </a:p>
          <a:p>
            <a:r>
              <a:rPr lang="en-US" dirty="0"/>
              <a:t>2 – RNA processing</a:t>
            </a:r>
          </a:p>
          <a:p>
            <a:r>
              <a:rPr lang="en-US" dirty="0"/>
              <a:t>TPR: part of nuclear pore complex involved in transport of </a:t>
            </a:r>
            <a:r>
              <a:rPr lang="en-US" dirty="0" err="1"/>
              <a:t>Erk</a:t>
            </a:r>
            <a:endParaRPr lang="en-US" dirty="0"/>
          </a:p>
          <a:p>
            <a:r>
              <a:rPr lang="en-US" dirty="0"/>
              <a:t>DVL3: </a:t>
            </a:r>
            <a:r>
              <a:rPr lang="en-US" dirty="0" err="1"/>
              <a:t>dischevled</a:t>
            </a:r>
            <a:r>
              <a:rPr lang="en-US" dirty="0"/>
              <a:t> homolog; part of </a:t>
            </a:r>
            <a:r>
              <a:rPr lang="en-US" dirty="0" err="1"/>
              <a:t>Wnt</a:t>
            </a:r>
            <a:r>
              <a:rPr lang="en-US" dirty="0"/>
              <a:t> signaling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48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some parts of GPCR signaling</a:t>
            </a:r>
          </a:p>
          <a:p>
            <a:endParaRPr lang="en-US" dirty="0"/>
          </a:p>
          <a:p>
            <a:r>
              <a:rPr lang="en-US" dirty="0"/>
              <a:t>2 – focal adhesion machinery</a:t>
            </a:r>
          </a:p>
          <a:p>
            <a:endParaRPr lang="en-US" dirty="0"/>
          </a:p>
          <a:p>
            <a:r>
              <a:rPr lang="en-US" dirty="0"/>
              <a:t>3 – integrins</a:t>
            </a:r>
          </a:p>
          <a:p>
            <a:endParaRPr lang="en-US" dirty="0"/>
          </a:p>
          <a:p>
            <a:r>
              <a:rPr lang="en-US" dirty="0"/>
              <a:t>4. – UBC (ubiquitin), SMURF1 (E3 ligase), SKP1 (part of ubiquitin ligase complex)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4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5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chaperones and mRNA processing machinery for stress response</a:t>
            </a:r>
          </a:p>
          <a:p>
            <a:endParaRPr lang="en-US" dirty="0"/>
          </a:p>
          <a:p>
            <a:r>
              <a:rPr lang="en-US" dirty="0"/>
              <a:t>2 – mRNA translocation and processing</a:t>
            </a:r>
          </a:p>
          <a:p>
            <a:endParaRPr lang="en-US" dirty="0"/>
          </a:p>
          <a:p>
            <a:r>
              <a:rPr lang="en-US" dirty="0"/>
              <a:t>3 – ribosomal proteins</a:t>
            </a:r>
          </a:p>
          <a:p>
            <a:endParaRPr lang="en-US" dirty="0"/>
          </a:p>
          <a:p>
            <a:r>
              <a:rPr lang="en-US" dirty="0"/>
              <a:t>4 – linking between MAPK pathway and ubiquitination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69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8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7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5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5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3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Signatures:</a:t>
            </a:r>
          </a:p>
          <a:p>
            <a:pPr marL="228600" indent="-228600">
              <a:buAutoNum type="arabicPeriod"/>
            </a:pPr>
            <a:r>
              <a:rPr lang="en-US" dirty="0"/>
              <a:t>Clock</a:t>
            </a:r>
          </a:p>
          <a:p>
            <a:pPr marL="228600" indent="-228600">
              <a:buAutoNum type="arabicPeriod"/>
            </a:pPr>
            <a:r>
              <a:rPr lang="en-US" dirty="0"/>
              <a:t>APOBEC dysfunction</a:t>
            </a:r>
          </a:p>
          <a:p>
            <a:pPr marL="228600" indent="-228600">
              <a:buAutoNum type="arabicPeriod"/>
            </a:pPr>
            <a:r>
              <a:rPr lang="en-US" dirty="0"/>
              <a:t>HR-defect</a:t>
            </a:r>
          </a:p>
          <a:p>
            <a:pPr marL="228600" indent="-228600">
              <a:buAutoNum type="arabicPeriod"/>
            </a:pPr>
            <a:r>
              <a:rPr lang="en-US" dirty="0"/>
              <a:t>Smoke</a:t>
            </a:r>
          </a:p>
          <a:p>
            <a:pPr marL="228600" indent="-228600">
              <a:buAutoNum type="arabicPeriod"/>
            </a:pPr>
            <a:r>
              <a:rPr lang="en-US" dirty="0"/>
              <a:t>Clock</a:t>
            </a:r>
          </a:p>
          <a:p>
            <a:pPr marL="0" indent="0">
              <a:buNone/>
            </a:pPr>
            <a:r>
              <a:rPr lang="en-US" dirty="0"/>
              <a:t>8. unknown</a:t>
            </a:r>
          </a:p>
          <a:p>
            <a:pPr marL="0" indent="0">
              <a:buNone/>
            </a:pPr>
            <a:r>
              <a:rPr lang="en-US" dirty="0"/>
              <a:t>9. Pol eta defects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13. APOBEC dysfunction</a:t>
            </a:r>
          </a:p>
          <a:p>
            <a:pPr marL="0" indent="0">
              <a:buNone/>
            </a:pPr>
            <a:r>
              <a:rPr lang="en-US" dirty="0"/>
              <a:t>17. unknown</a:t>
            </a:r>
          </a:p>
          <a:p>
            <a:pPr marL="0" indent="0">
              <a:buNone/>
            </a:pPr>
            <a:r>
              <a:rPr lang="en-US" dirty="0"/>
              <a:t>18. MUTYH defect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30. BER due to inactive NTHL1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N3v2. 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Biallelic</a:t>
            </a:r>
            <a:r>
              <a:rPr lang="en-US" dirty="0"/>
              <a:t> MUTYH mutations impair this enzymatic function and are associated with colorectal cancer (CRC) in MUTYH-Associated Polyposis (MAP) syndrome.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endogenous mutational process initiated by spontaneous or enzymatic deamination of 5-methylcytosine to thymine which generates G:T mismatches in double stranded DNA. Failure to detect and remove these mismatches prior to DNA replication results in fixation of the T substitution for 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2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32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2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Thicker lines</a:t>
            </a:r>
          </a:p>
          <a:p>
            <a:r>
              <a:rPr lang="en-US" dirty="0"/>
              <a:t>Larger dots for alleles</a:t>
            </a:r>
          </a:p>
          <a:p>
            <a:r>
              <a:rPr lang="en-US" dirty="0"/>
              <a:t>Only largest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080FE-51A3-4C45-83C8-2B8E2076B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7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0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71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5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0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6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9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39370-3903-794E-AEB2-1D66D65BA80E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C968C-11D6-2440-8930-23ABE4D4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1.tiff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1.tiff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1.tiff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1.tiff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1.tiff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1.tiff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1.tif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.tif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55.jp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E5B3C-0B24-8F45-AD47-1DE03B149B91}"/>
              </a:ext>
            </a:extLst>
          </p:cNvPr>
          <p:cNvSpPr txBox="1"/>
          <p:nvPr/>
        </p:nvSpPr>
        <p:spPr>
          <a:xfrm>
            <a:off x="930520" y="1583647"/>
            <a:ext cx="1033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Genetic description of oncogenic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mutations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FB1C9-21B9-4441-B6AB-F754F78E1FCE}"/>
              </a:ext>
            </a:extLst>
          </p:cNvPr>
          <p:cNvSpPr txBox="1"/>
          <p:nvPr/>
        </p:nvSpPr>
        <p:spPr>
          <a:xfrm>
            <a:off x="930520" y="2791123"/>
            <a:ext cx="10330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Joshua Cook &amp; Giorgio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Melloni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Haigis &amp; Park labs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October 22,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A1413-31ED-1244-A45B-8EE19A9FC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8" t="11998" r="8313" b="13029"/>
          <a:stretch/>
        </p:blipFill>
        <p:spPr>
          <a:xfrm>
            <a:off x="1636822" y="4991430"/>
            <a:ext cx="2387234" cy="1036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B85A9F-B99D-5648-AD98-7630DD95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683" y="5220030"/>
            <a:ext cx="2791188" cy="5788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FCB0DCF-04C1-4440-B8CB-577DE7A21347}"/>
              </a:ext>
            </a:extLst>
          </p:cNvPr>
          <p:cNvGrpSpPr>
            <a:grpSpLocks noChangeAspect="1"/>
          </p:cNvGrpSpPr>
          <p:nvPr/>
        </p:nvGrpSpPr>
        <p:grpSpPr>
          <a:xfrm>
            <a:off x="5122141" y="4896099"/>
            <a:ext cx="1875457" cy="1226667"/>
            <a:chOff x="7544573" y="5777139"/>
            <a:chExt cx="1688849" cy="9842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4C5EA1-8923-8A44-8EB9-302DFC148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4205" y="5777139"/>
              <a:ext cx="802187" cy="8208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90F36-DB7F-7C4F-832A-A383780D3D22}"/>
                </a:ext>
              </a:extLst>
            </p:cNvPr>
            <p:cNvSpPr txBox="1"/>
            <p:nvPr/>
          </p:nvSpPr>
          <p:spPr>
            <a:xfrm>
              <a:off x="7544573" y="6440382"/>
              <a:ext cx="1688849" cy="32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FFC000"/>
                  </a:solidFill>
                </a:rPr>
                <a:t>SpecifiCancer</a:t>
              </a:r>
              <a:endParaRPr lang="en-US" sz="20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79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E5ECA2-B95D-B942-AC1F-52BA07720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821" t="11762" r="3939" b="8147"/>
          <a:stretch/>
        </p:blipFill>
        <p:spPr>
          <a:xfrm>
            <a:off x="2750914" y="845808"/>
            <a:ext cx="6690172" cy="60043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 have distinct comutation interactions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5B300D-A20A-5643-905A-50C12EE569D6}"/>
              </a:ext>
            </a:extLst>
          </p:cNvPr>
          <p:cNvSpPr/>
          <p:nvPr/>
        </p:nvSpPr>
        <p:spPr>
          <a:xfrm>
            <a:off x="180622" y="10498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64ACA5-45AD-1443-9789-BBEC36A4D96D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F836CD-8905-2448-9CA2-D77B193D7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F80E91-E16E-434C-93A0-2ABCA3AC8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D2ED96B-B0A7-4247-AA7D-0D7FDE48B711}"/>
              </a:ext>
            </a:extLst>
          </p:cNvPr>
          <p:cNvSpPr/>
          <p:nvPr/>
        </p:nvSpPr>
        <p:spPr>
          <a:xfrm>
            <a:off x="8426370" y="5231756"/>
            <a:ext cx="659757" cy="234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0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alleles have distinct comutation interactions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BABF13-717A-7242-95C9-DA5553931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088" y="965200"/>
            <a:ext cx="7857067" cy="5892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EAC9AB-BA0E-6D43-A952-382B8B8A3448}"/>
              </a:ext>
            </a:extLst>
          </p:cNvPr>
          <p:cNvSpPr/>
          <p:nvPr/>
        </p:nvSpPr>
        <p:spPr>
          <a:xfrm>
            <a:off x="180622" y="10498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5CA4B9-EACC-6346-9E09-F4A8E5EC641B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79E9DB-241A-774E-9756-A28384B01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05E235-9E02-9B40-9F20-D464EB38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44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alleles have distinct comutation interactions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3AA641C-EFF8-2D46-9637-57A3C9C8E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95" t="13837" r="3704" b="5710"/>
          <a:stretch/>
        </p:blipFill>
        <p:spPr>
          <a:xfrm>
            <a:off x="2212622" y="898144"/>
            <a:ext cx="6615289" cy="595985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7B0527-4F4B-4947-97E2-C7539181A0A5}"/>
              </a:ext>
            </a:extLst>
          </p:cNvPr>
          <p:cNvSpPr/>
          <p:nvPr/>
        </p:nvSpPr>
        <p:spPr>
          <a:xfrm>
            <a:off x="180622" y="10498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C5A95D-9050-2B49-A15A-23BED24662CE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6A3B0B-C250-FC4C-A98E-F6312F348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5191AE-D069-5F48-9F12-DAE0315F9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00F605B-09AA-2E40-9D04-BA735224D494}"/>
              </a:ext>
            </a:extLst>
          </p:cNvPr>
          <p:cNvSpPr/>
          <p:nvPr/>
        </p:nvSpPr>
        <p:spPr>
          <a:xfrm>
            <a:off x="7685590" y="3429000"/>
            <a:ext cx="659757" cy="234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 have distinct comutation interactions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5B300D-A20A-5643-905A-50C12EE569D6}"/>
              </a:ext>
            </a:extLst>
          </p:cNvPr>
          <p:cNvSpPr/>
          <p:nvPr/>
        </p:nvSpPr>
        <p:spPr>
          <a:xfrm>
            <a:off x="180622" y="10498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DAE4E7-F4E1-7948-8471-F5D9A753058D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FAEE1-E17A-6545-8549-7ADA7A997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6DEFED-F217-9247-BB22-6ED20E4E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F9DF33FA-8076-6B4B-A4EE-C219C66770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087" t="12816" r="4993" b="6593"/>
          <a:stretch/>
        </p:blipFill>
        <p:spPr>
          <a:xfrm>
            <a:off x="2866663" y="880533"/>
            <a:ext cx="6458674" cy="5988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449DB6-FC95-1243-9102-A1A1BBE0DDE2}"/>
              </a:ext>
            </a:extLst>
          </p:cNvPr>
          <p:cNvSpPr/>
          <p:nvPr/>
        </p:nvSpPr>
        <p:spPr>
          <a:xfrm>
            <a:off x="8264324" y="5393802"/>
            <a:ext cx="659757" cy="234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9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alleles have distinct comutation interactions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EAC9AB-BA0E-6D43-A952-382B8B8A3448}"/>
              </a:ext>
            </a:extLst>
          </p:cNvPr>
          <p:cNvSpPr/>
          <p:nvPr/>
        </p:nvSpPr>
        <p:spPr>
          <a:xfrm>
            <a:off x="180622" y="10498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BAD5BAE-DC77-724B-88B3-B326E869A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972732"/>
            <a:ext cx="6096001" cy="45720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CA146A7-B755-1945-B891-37F7A0DEC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972732"/>
            <a:ext cx="6096000" cy="4572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3002A8-93C6-8447-8F44-20AC147D5C23}"/>
              </a:ext>
            </a:extLst>
          </p:cNvPr>
          <p:cNvSpPr/>
          <p:nvPr/>
        </p:nvSpPr>
        <p:spPr>
          <a:xfrm>
            <a:off x="3437467" y="1868312"/>
            <a:ext cx="1941689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Comutation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1FD320-EAB9-F94F-A1A9-FC6FCC667CD0}"/>
              </a:ext>
            </a:extLst>
          </p:cNvPr>
          <p:cNvSpPr/>
          <p:nvPr/>
        </p:nvSpPr>
        <p:spPr>
          <a:xfrm>
            <a:off x="9533468" y="1868312"/>
            <a:ext cx="1941689" cy="609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Exclusive</a:t>
            </a:r>
          </a:p>
        </p:txBody>
      </p:sp>
    </p:spTree>
    <p:extLst>
      <p:ext uri="{BB962C8B-B14F-4D97-AF65-F5344CB8AC3E}">
        <p14:creationId xmlns:p14="http://schemas.microsoft.com/office/powerpoint/2010/main" val="2452739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 have distinct comutation interactions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5B300D-A20A-5643-905A-50C12EE569D6}"/>
              </a:ext>
            </a:extLst>
          </p:cNvPr>
          <p:cNvSpPr/>
          <p:nvPr/>
        </p:nvSpPr>
        <p:spPr>
          <a:xfrm>
            <a:off x="180622" y="10498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998704-8048-2A41-BB68-63C88D133C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61" t="15484" r="3909" b="7620"/>
          <a:stretch/>
        </p:blipFill>
        <p:spPr>
          <a:xfrm>
            <a:off x="3127022" y="880533"/>
            <a:ext cx="7021689" cy="59774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5049C3E-341C-9640-B675-753C4510D863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E1F3EB-AAC2-9249-9B74-652247DFB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378C62-C41E-994D-B77A-79CCB4EAF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D82FFCC-45B6-6E4D-93C9-8A0D47EFF1C0}"/>
              </a:ext>
            </a:extLst>
          </p:cNvPr>
          <p:cNvSpPr/>
          <p:nvPr/>
        </p:nvSpPr>
        <p:spPr>
          <a:xfrm>
            <a:off x="9039828" y="3194612"/>
            <a:ext cx="659757" cy="234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3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 have distinct comutation interactions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5B300D-A20A-5643-905A-50C12EE569D6}"/>
              </a:ext>
            </a:extLst>
          </p:cNvPr>
          <p:cNvSpPr/>
          <p:nvPr/>
        </p:nvSpPr>
        <p:spPr>
          <a:xfrm>
            <a:off x="180622" y="10498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PAAD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295C7F-08C4-344E-B484-F5EF237261E6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830954-7398-F848-B804-0EFED7402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742B23-DB91-6941-A61D-2B8D4DBF9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A42201AC-8477-6048-B557-F262C63800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665" t="13028" r="5204" b="8492"/>
          <a:stretch/>
        </p:blipFill>
        <p:spPr>
          <a:xfrm>
            <a:off x="2785641" y="915258"/>
            <a:ext cx="6620719" cy="59634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91F229-2DB7-AC4C-830B-C25F745E9C60}"/>
              </a:ext>
            </a:extLst>
          </p:cNvPr>
          <p:cNvSpPr/>
          <p:nvPr/>
        </p:nvSpPr>
        <p:spPr>
          <a:xfrm>
            <a:off x="8727311" y="5254906"/>
            <a:ext cx="196770" cy="150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4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 have distinct comutation interactions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5B300D-A20A-5643-905A-50C12EE569D6}"/>
              </a:ext>
            </a:extLst>
          </p:cNvPr>
          <p:cNvSpPr/>
          <p:nvPr/>
        </p:nvSpPr>
        <p:spPr>
          <a:xfrm>
            <a:off x="180622" y="10498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PAAD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F94290-4025-CC4D-8FAE-CB1B13CA0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44" t="14249" r="4115" b="6327"/>
          <a:stretch/>
        </p:blipFill>
        <p:spPr>
          <a:xfrm>
            <a:off x="3522132" y="880533"/>
            <a:ext cx="6818490" cy="596811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4917A9-500C-1444-83A5-21CC3C681CF8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3E3759-EB9A-E047-B02E-D986DCA84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D72A38-CB04-2D45-B223-5E69F186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FED051F-698B-0E40-9689-BCD601B96CB5}"/>
              </a:ext>
            </a:extLst>
          </p:cNvPr>
          <p:cNvSpPr/>
          <p:nvPr/>
        </p:nvSpPr>
        <p:spPr>
          <a:xfrm>
            <a:off x="9190299" y="3194613"/>
            <a:ext cx="659757" cy="234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2420056"/>
            <a:ext cx="12192000" cy="20178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Can we identify synthetic lethal interactions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alleles?</a:t>
            </a:r>
          </a:p>
        </p:txBody>
      </p:sp>
    </p:spTree>
    <p:extLst>
      <p:ext uri="{BB962C8B-B14F-4D97-AF65-F5344CB8AC3E}">
        <p14:creationId xmlns:p14="http://schemas.microsoft.com/office/powerpoint/2010/main" val="1071178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 have specific synthetic lethal interactions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5B300D-A20A-5643-905A-50C12EE569D6}"/>
              </a:ext>
            </a:extLst>
          </p:cNvPr>
          <p:cNvSpPr/>
          <p:nvPr/>
        </p:nvSpPr>
        <p:spPr>
          <a:xfrm>
            <a:off x="10182579" y="9823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2F4A25-14FF-2042-9B5C-5C5D2A244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9959"/>
          <a:stretch/>
        </p:blipFill>
        <p:spPr>
          <a:xfrm>
            <a:off x="67732" y="982367"/>
            <a:ext cx="5046133" cy="58417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4EDE9C3-ED79-FF4C-A604-82BCF80ECC2F}"/>
              </a:ext>
            </a:extLst>
          </p:cNvPr>
          <p:cNvGrpSpPr/>
          <p:nvPr/>
        </p:nvGrpSpPr>
        <p:grpSpPr>
          <a:xfrm>
            <a:off x="5346189" y="1265561"/>
            <a:ext cx="2703443" cy="2517422"/>
            <a:chOff x="5516518" y="1611229"/>
            <a:chExt cx="2703443" cy="251742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EC6980A-3DD6-D049-8A5C-57E4AD026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219" t="15226" r="8848" b="7133"/>
            <a:stretch/>
          </p:blipFill>
          <p:spPr>
            <a:xfrm>
              <a:off x="5670439" y="1643033"/>
              <a:ext cx="2454098" cy="235427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08777E2-0395-3F41-BE42-98F6E7B349F1}"/>
                </a:ext>
              </a:extLst>
            </p:cNvPr>
            <p:cNvSpPr/>
            <p:nvPr/>
          </p:nvSpPr>
          <p:spPr>
            <a:xfrm>
              <a:off x="5516518" y="1611229"/>
              <a:ext cx="2703443" cy="2517422"/>
            </a:xfrm>
            <a:prstGeom prst="roundRect">
              <a:avLst/>
            </a:prstGeom>
            <a:noFill/>
            <a:ln w="28575">
              <a:solidFill>
                <a:srgbClr val="FF92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A82E7CB-C0F4-574E-9F7E-66BA011389C2}"/>
              </a:ext>
            </a:extLst>
          </p:cNvPr>
          <p:cNvGrpSpPr/>
          <p:nvPr/>
        </p:nvGrpSpPr>
        <p:grpSpPr>
          <a:xfrm>
            <a:off x="8203553" y="1215789"/>
            <a:ext cx="2703443" cy="2517422"/>
            <a:chOff x="8558717" y="1611229"/>
            <a:chExt cx="2703443" cy="2517422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E4A3B21-5D89-EC4D-96B7-05C014EB1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288" t="14267" r="9328" b="8642"/>
            <a:stretch/>
          </p:blipFill>
          <p:spPr>
            <a:xfrm>
              <a:off x="8723330" y="1693801"/>
              <a:ext cx="2538830" cy="2434850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9632F-8C18-F440-81FC-AA18B0C28E43}"/>
                </a:ext>
              </a:extLst>
            </p:cNvPr>
            <p:cNvSpPr/>
            <p:nvPr/>
          </p:nvSpPr>
          <p:spPr>
            <a:xfrm>
              <a:off x="8558717" y="1611229"/>
              <a:ext cx="2703443" cy="2517422"/>
            </a:xfrm>
            <a:prstGeom prst="roundRect">
              <a:avLst/>
            </a:prstGeom>
            <a:noFill/>
            <a:ln w="28575">
              <a:solidFill>
                <a:srgbClr val="FF92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09B70F-4C19-074E-8A7C-7F42F4C3EE12}"/>
              </a:ext>
            </a:extLst>
          </p:cNvPr>
          <p:cNvGrpSpPr/>
          <p:nvPr/>
        </p:nvGrpSpPr>
        <p:grpSpPr>
          <a:xfrm>
            <a:off x="5320639" y="3943889"/>
            <a:ext cx="2728993" cy="2517422"/>
            <a:chOff x="6842689" y="4289557"/>
            <a:chExt cx="2728993" cy="251742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528ECC9-4244-0444-A6DC-002EA2D11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8436" t="15295" r="7064" b="8642"/>
            <a:stretch/>
          </p:blipFill>
          <p:spPr>
            <a:xfrm>
              <a:off x="6842689" y="4365757"/>
              <a:ext cx="2627330" cy="2365022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A7228A1-7D52-6D4A-A288-5DAED93B3002}"/>
                </a:ext>
              </a:extLst>
            </p:cNvPr>
            <p:cNvSpPr/>
            <p:nvPr/>
          </p:nvSpPr>
          <p:spPr>
            <a:xfrm>
              <a:off x="6868239" y="4289557"/>
              <a:ext cx="2703443" cy="2517422"/>
            </a:xfrm>
            <a:prstGeom prst="roundRect">
              <a:avLst/>
            </a:prstGeom>
            <a:noFill/>
            <a:ln w="28575">
              <a:solidFill>
                <a:srgbClr val="FF8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1C156F-E57A-ED46-8FDF-FD9DAA936B3A}"/>
              </a:ext>
            </a:extLst>
          </p:cNvPr>
          <p:cNvGrpSpPr/>
          <p:nvPr/>
        </p:nvGrpSpPr>
        <p:grpSpPr>
          <a:xfrm>
            <a:off x="10774317" y="6062721"/>
            <a:ext cx="1403740" cy="787413"/>
            <a:chOff x="17930" y="6062721"/>
            <a:chExt cx="1403740" cy="78741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078C23-DB07-1C4E-9736-AAE39431C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308" t="11998" r="8313" b="13029"/>
            <a:stretch/>
          </p:blipFill>
          <p:spPr>
            <a:xfrm>
              <a:off x="349628" y="6062721"/>
              <a:ext cx="1070519" cy="46458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2169C2-3348-DD47-9090-69D93CEF2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BF2132-A88B-0448-B0DD-7B682EA69DAD}"/>
              </a:ext>
            </a:extLst>
          </p:cNvPr>
          <p:cNvSpPr/>
          <p:nvPr/>
        </p:nvSpPr>
        <p:spPr>
          <a:xfrm>
            <a:off x="11112687" y="982367"/>
            <a:ext cx="987038" cy="3098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COAD</a:t>
            </a:r>
          </a:p>
        </p:txBody>
      </p:sp>
    </p:spTree>
    <p:extLst>
      <p:ext uri="{BB962C8B-B14F-4D97-AF65-F5344CB8AC3E}">
        <p14:creationId xmlns:p14="http://schemas.microsoft.com/office/powerpoint/2010/main" val="179096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B4C4C5-0685-C04D-AC09-3673605374A7}"/>
              </a:ext>
            </a:extLst>
          </p:cNvPr>
          <p:cNvGrpSpPr>
            <a:grpSpLocks noChangeAspect="1"/>
          </p:cNvGrpSpPr>
          <p:nvPr/>
        </p:nvGrpSpPr>
        <p:grpSpPr>
          <a:xfrm>
            <a:off x="913321" y="1782318"/>
            <a:ext cx="10036900" cy="3835236"/>
            <a:chOff x="2489200" y="1930401"/>
            <a:chExt cx="6942666" cy="2652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2925A2-2BDA-494E-B2AE-8C7D6966E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3215" r="17107" b="65103"/>
            <a:stretch/>
          </p:blipFill>
          <p:spPr>
            <a:xfrm>
              <a:off x="2489200" y="1930401"/>
              <a:ext cx="6942666" cy="265288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B819F0-3FFD-9C4D-99AE-0D4349ABD5A6}"/>
                </a:ext>
              </a:extLst>
            </p:cNvPr>
            <p:cNvSpPr/>
            <p:nvPr/>
          </p:nvSpPr>
          <p:spPr>
            <a:xfrm>
              <a:off x="5125156" y="2784155"/>
              <a:ext cx="2020711" cy="79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KRAS is a GTP-regulated switch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0A525-6CDA-8F4E-AD56-6B93786A24F5}"/>
              </a:ext>
            </a:extLst>
          </p:cNvPr>
          <p:cNvSpPr txBox="1"/>
          <p:nvPr/>
        </p:nvSpPr>
        <p:spPr>
          <a:xfrm>
            <a:off x="10237694" y="6581001"/>
            <a:ext cx="1954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Waters &amp; Der, 2018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82CEE-4B85-D64E-B991-0958A64C40F9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09DB6C-4CB6-A64B-8BAD-E3C0AE751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219EA8-ACE2-7C4F-A140-5F63983CD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640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 have specific synthetic lethal interactions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5B300D-A20A-5643-905A-50C12EE569D6}"/>
              </a:ext>
            </a:extLst>
          </p:cNvPr>
          <p:cNvSpPr/>
          <p:nvPr/>
        </p:nvSpPr>
        <p:spPr>
          <a:xfrm>
            <a:off x="10182579" y="9823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164BFC-9E50-2F41-9840-4986ED93D5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9959"/>
          <a:stretch/>
        </p:blipFill>
        <p:spPr>
          <a:xfrm>
            <a:off x="0" y="880532"/>
            <a:ext cx="5163351" cy="59774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F3F1A78-C9B1-2E4F-912F-26D1FB410AF0}"/>
              </a:ext>
            </a:extLst>
          </p:cNvPr>
          <p:cNvGrpSpPr/>
          <p:nvPr/>
        </p:nvGrpSpPr>
        <p:grpSpPr>
          <a:xfrm>
            <a:off x="5236684" y="1170962"/>
            <a:ext cx="2798609" cy="2617329"/>
            <a:chOff x="5236684" y="1080650"/>
            <a:chExt cx="2798609" cy="261732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238D2CA-EB1E-6541-950B-34DF61224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9395" t="14129" r="8573" b="6310"/>
            <a:stretch/>
          </p:blipFill>
          <p:spPr>
            <a:xfrm>
              <a:off x="5309654" y="1091939"/>
              <a:ext cx="2686918" cy="2606040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07E0232-C47E-014E-BEAA-52CF7604DBF1}"/>
                </a:ext>
              </a:extLst>
            </p:cNvPr>
            <p:cNvSpPr/>
            <p:nvPr/>
          </p:nvSpPr>
          <p:spPr>
            <a:xfrm>
              <a:off x="5236684" y="1080650"/>
              <a:ext cx="2798609" cy="2606040"/>
            </a:xfrm>
            <a:prstGeom prst="roundRect">
              <a:avLst/>
            </a:prstGeom>
            <a:noFill/>
            <a:ln w="28575">
              <a:solidFill>
                <a:srgbClr val="C0A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DA547B-34B0-E44A-98C6-44F819735549}"/>
              </a:ext>
            </a:extLst>
          </p:cNvPr>
          <p:cNvGrpSpPr/>
          <p:nvPr/>
        </p:nvGrpSpPr>
        <p:grpSpPr>
          <a:xfrm>
            <a:off x="8173980" y="1182251"/>
            <a:ext cx="2895601" cy="2617329"/>
            <a:chOff x="8545583" y="1080650"/>
            <a:chExt cx="2895601" cy="2617329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1DEB56B-191C-3340-8039-CDD8E61FB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8848" t="14684" r="6104" b="8772"/>
            <a:stretch/>
          </p:blipFill>
          <p:spPr>
            <a:xfrm>
              <a:off x="8545583" y="1091939"/>
              <a:ext cx="2895601" cy="2606040"/>
            </a:xfrm>
            <a:prstGeom prst="rect">
              <a:avLst/>
            </a:prstGeom>
          </p:spPr>
        </p:pic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852713D-0CC3-9D4D-AD59-87A8EBCDEE37}"/>
                </a:ext>
              </a:extLst>
            </p:cNvPr>
            <p:cNvSpPr/>
            <p:nvPr/>
          </p:nvSpPr>
          <p:spPr>
            <a:xfrm>
              <a:off x="8604883" y="1080650"/>
              <a:ext cx="2798609" cy="2606040"/>
            </a:xfrm>
            <a:prstGeom prst="roundRect">
              <a:avLst/>
            </a:prstGeom>
            <a:noFill/>
            <a:ln w="28575">
              <a:solidFill>
                <a:srgbClr val="FF92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129773-0955-2E48-B778-549DE3904C40}"/>
              </a:ext>
            </a:extLst>
          </p:cNvPr>
          <p:cNvGrpSpPr/>
          <p:nvPr/>
        </p:nvGrpSpPr>
        <p:grpSpPr>
          <a:xfrm>
            <a:off x="5253808" y="3959577"/>
            <a:ext cx="2798609" cy="2606040"/>
            <a:chOff x="5438210" y="4202027"/>
            <a:chExt cx="2798609" cy="260604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A04912C-66BA-3349-8BA4-80119F70A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9122" t="12757" r="8574" b="9053"/>
            <a:stretch/>
          </p:blipFill>
          <p:spPr>
            <a:xfrm>
              <a:off x="5633356" y="4319881"/>
              <a:ext cx="2521262" cy="2395200"/>
            </a:xfrm>
            <a:prstGeom prst="rect">
              <a:avLst/>
            </a:prstGeom>
          </p:spPr>
        </p:pic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BAB36D-CDFF-1043-B3F8-0F56096C3216}"/>
                </a:ext>
              </a:extLst>
            </p:cNvPr>
            <p:cNvSpPr/>
            <p:nvPr/>
          </p:nvSpPr>
          <p:spPr>
            <a:xfrm>
              <a:off x="5438210" y="4202027"/>
              <a:ext cx="2798609" cy="2606040"/>
            </a:xfrm>
            <a:prstGeom prst="roundRect">
              <a:avLst/>
            </a:prstGeom>
            <a:noFill/>
            <a:ln w="28575">
              <a:solidFill>
                <a:srgbClr val="FF81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02B03C-FC8B-5C4C-97D0-0082BB4EFBC3}"/>
              </a:ext>
            </a:extLst>
          </p:cNvPr>
          <p:cNvGrpSpPr/>
          <p:nvPr/>
        </p:nvGrpSpPr>
        <p:grpSpPr>
          <a:xfrm>
            <a:off x="8230091" y="3965830"/>
            <a:ext cx="2798609" cy="2606040"/>
            <a:chOff x="9052155" y="4097752"/>
            <a:chExt cx="2798609" cy="260604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4C49475-F258-FA48-AD83-0E397405F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9671" t="14594" r="8025" b="5487"/>
            <a:stretch/>
          </p:blipFill>
          <p:spPr>
            <a:xfrm>
              <a:off x="9212083" y="4202027"/>
              <a:ext cx="2546187" cy="2472381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2A57A51-982E-A045-99B9-BD3AA6573D17}"/>
                </a:ext>
              </a:extLst>
            </p:cNvPr>
            <p:cNvSpPr/>
            <p:nvPr/>
          </p:nvSpPr>
          <p:spPr>
            <a:xfrm>
              <a:off x="9052155" y="4097752"/>
              <a:ext cx="2798609" cy="2606040"/>
            </a:xfrm>
            <a:prstGeom prst="roundRect">
              <a:avLst/>
            </a:prstGeom>
            <a:noFill/>
            <a:ln w="28575">
              <a:solidFill>
                <a:srgbClr val="70CF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04F33A-A77C-5B44-B74A-C8812FF64C16}"/>
              </a:ext>
            </a:extLst>
          </p:cNvPr>
          <p:cNvGrpSpPr/>
          <p:nvPr/>
        </p:nvGrpSpPr>
        <p:grpSpPr>
          <a:xfrm>
            <a:off x="10774317" y="6062721"/>
            <a:ext cx="1403740" cy="787413"/>
            <a:chOff x="17930" y="6062721"/>
            <a:chExt cx="1403740" cy="78741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C1187C-3763-7A44-9628-2081CFB2C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308" t="11998" r="8313" b="13029"/>
            <a:stretch/>
          </p:blipFill>
          <p:spPr>
            <a:xfrm>
              <a:off x="349628" y="6062721"/>
              <a:ext cx="1070519" cy="4645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0644F5-0B2B-B94E-B191-9CAD17C76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16DE46-E814-BD4C-8687-578361DC3C08}"/>
              </a:ext>
            </a:extLst>
          </p:cNvPr>
          <p:cNvSpPr/>
          <p:nvPr/>
        </p:nvSpPr>
        <p:spPr>
          <a:xfrm>
            <a:off x="11112687" y="982367"/>
            <a:ext cx="987038" cy="3098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LUAD</a:t>
            </a:r>
          </a:p>
        </p:txBody>
      </p:sp>
    </p:spTree>
    <p:extLst>
      <p:ext uri="{BB962C8B-B14F-4D97-AF65-F5344CB8AC3E}">
        <p14:creationId xmlns:p14="http://schemas.microsoft.com/office/powerpoint/2010/main" val="196385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 have specific synthetic lethal interactions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5B300D-A20A-5643-905A-50C12EE569D6}"/>
              </a:ext>
            </a:extLst>
          </p:cNvPr>
          <p:cNvSpPr/>
          <p:nvPr/>
        </p:nvSpPr>
        <p:spPr>
          <a:xfrm>
            <a:off x="10182579" y="982367"/>
            <a:ext cx="1941689" cy="609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PAAD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488251-CB54-5D48-89FE-D81E6B98E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0124"/>
          <a:stretch/>
        </p:blipFill>
        <p:spPr>
          <a:xfrm>
            <a:off x="0" y="880533"/>
            <a:ext cx="5172807" cy="59774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D02357D-FFFD-B24D-97B1-6A1A8B004FBE}"/>
              </a:ext>
            </a:extLst>
          </p:cNvPr>
          <p:cNvGrpSpPr/>
          <p:nvPr/>
        </p:nvGrpSpPr>
        <p:grpSpPr>
          <a:xfrm>
            <a:off x="5236684" y="1170962"/>
            <a:ext cx="2798609" cy="2606040"/>
            <a:chOff x="5236684" y="1170962"/>
            <a:chExt cx="2798609" cy="260604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3FCED1A-FB49-A34F-A43E-C001B12C6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631" t="12009" r="8985" b="5138"/>
            <a:stretch/>
          </p:blipFill>
          <p:spPr>
            <a:xfrm>
              <a:off x="5395172" y="1170962"/>
              <a:ext cx="2528377" cy="2606040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C2A997D-2592-5C41-BF98-B81C1120957B}"/>
                </a:ext>
              </a:extLst>
            </p:cNvPr>
            <p:cNvSpPr/>
            <p:nvPr/>
          </p:nvSpPr>
          <p:spPr>
            <a:xfrm>
              <a:off x="5236684" y="1170962"/>
              <a:ext cx="2798609" cy="2606040"/>
            </a:xfrm>
            <a:prstGeom prst="roundRect">
              <a:avLst/>
            </a:prstGeom>
            <a:noFill/>
            <a:ln w="28575">
              <a:solidFill>
                <a:srgbClr val="C0A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B37C29-6258-9143-BDB2-EE51EA54048F}"/>
              </a:ext>
            </a:extLst>
          </p:cNvPr>
          <p:cNvGrpSpPr/>
          <p:nvPr/>
        </p:nvGrpSpPr>
        <p:grpSpPr>
          <a:xfrm>
            <a:off x="8193781" y="1170962"/>
            <a:ext cx="2798609" cy="2606040"/>
            <a:chOff x="8193781" y="1170962"/>
            <a:chExt cx="2798609" cy="260604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CF93741-9EB3-EB47-8DE2-F1A92A193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219" t="13649" r="7201" b="8436"/>
            <a:stretch/>
          </p:blipFill>
          <p:spPr>
            <a:xfrm>
              <a:off x="8258525" y="1241778"/>
              <a:ext cx="2663051" cy="2512646"/>
            </a:xfrm>
            <a:prstGeom prst="rect">
              <a:avLst/>
            </a:prstGeom>
          </p:spPr>
        </p:pic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AEB11E7-249D-5742-B423-D4FA525E7B50}"/>
                </a:ext>
              </a:extLst>
            </p:cNvPr>
            <p:cNvSpPr/>
            <p:nvPr/>
          </p:nvSpPr>
          <p:spPr>
            <a:xfrm>
              <a:off x="8193781" y="1170962"/>
              <a:ext cx="2798609" cy="2606040"/>
            </a:xfrm>
            <a:prstGeom prst="roundRect">
              <a:avLst/>
            </a:prstGeom>
            <a:noFill/>
            <a:ln w="28575">
              <a:solidFill>
                <a:srgbClr val="FF92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82BC15-96B2-E349-AD7A-F43FC49F7A05}"/>
              </a:ext>
            </a:extLst>
          </p:cNvPr>
          <p:cNvGrpSpPr/>
          <p:nvPr/>
        </p:nvGrpSpPr>
        <p:grpSpPr>
          <a:xfrm>
            <a:off x="5236684" y="3958471"/>
            <a:ext cx="2798609" cy="2606040"/>
            <a:chOff x="5236684" y="3958471"/>
            <a:chExt cx="2798609" cy="2606040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16BFCD9-9DC8-1841-973D-90C96B24E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7480" t="12826" r="9942" b="7207"/>
            <a:stretch/>
          </p:blipFill>
          <p:spPr>
            <a:xfrm>
              <a:off x="5308553" y="4000815"/>
              <a:ext cx="2603707" cy="2521351"/>
            </a:xfrm>
            <a:prstGeom prst="rect">
              <a:avLst/>
            </a:prstGeom>
          </p:spPr>
        </p:pic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C97234E-2FEE-A449-8667-5F5CB3EFABF2}"/>
                </a:ext>
              </a:extLst>
            </p:cNvPr>
            <p:cNvSpPr/>
            <p:nvPr/>
          </p:nvSpPr>
          <p:spPr>
            <a:xfrm>
              <a:off x="5236684" y="3958471"/>
              <a:ext cx="2798609" cy="2606040"/>
            </a:xfrm>
            <a:prstGeom prst="roundRect">
              <a:avLst/>
            </a:prstGeom>
            <a:noFill/>
            <a:ln w="28575">
              <a:solidFill>
                <a:srgbClr val="FF81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EE3209-F031-5645-938C-BE0EA7E01E3A}"/>
              </a:ext>
            </a:extLst>
          </p:cNvPr>
          <p:cNvGrpSpPr/>
          <p:nvPr/>
        </p:nvGrpSpPr>
        <p:grpSpPr>
          <a:xfrm>
            <a:off x="8193781" y="3963622"/>
            <a:ext cx="2798609" cy="2606040"/>
            <a:chOff x="8193781" y="3963622"/>
            <a:chExt cx="2798609" cy="260604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E082D05A-9B64-4D48-9918-729EF21D2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6522" t="14801" r="8958" b="8709"/>
            <a:stretch/>
          </p:blipFill>
          <p:spPr>
            <a:xfrm>
              <a:off x="8289000" y="4133694"/>
              <a:ext cx="2538592" cy="2297334"/>
            </a:xfrm>
            <a:prstGeom prst="rect">
              <a:avLst/>
            </a:prstGeom>
          </p:spPr>
        </p:pic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ED57D0-8ACE-1641-A0DB-DAFCDD2791B2}"/>
                </a:ext>
              </a:extLst>
            </p:cNvPr>
            <p:cNvSpPr/>
            <p:nvPr/>
          </p:nvSpPr>
          <p:spPr>
            <a:xfrm>
              <a:off x="8193781" y="3963622"/>
              <a:ext cx="2798609" cy="2606040"/>
            </a:xfrm>
            <a:prstGeom prst="roundRect">
              <a:avLst/>
            </a:prstGeom>
            <a:noFill/>
            <a:ln w="28575">
              <a:solidFill>
                <a:srgbClr val="70CF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A7ECFA-C9FD-9847-8189-A2B5A38AD628}"/>
              </a:ext>
            </a:extLst>
          </p:cNvPr>
          <p:cNvGrpSpPr/>
          <p:nvPr/>
        </p:nvGrpSpPr>
        <p:grpSpPr>
          <a:xfrm>
            <a:off x="10774317" y="6062721"/>
            <a:ext cx="1403740" cy="787413"/>
            <a:chOff x="17930" y="6062721"/>
            <a:chExt cx="1403740" cy="78741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B179CF-2520-A449-87F7-424B84F2C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308" t="11998" r="8313" b="13029"/>
            <a:stretch/>
          </p:blipFill>
          <p:spPr>
            <a:xfrm>
              <a:off x="349628" y="6062721"/>
              <a:ext cx="1070519" cy="4645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1D2764A-E6A6-E345-953E-757C1831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DA62B0F-E4AB-CD41-A66D-49C1EA3F18F3}"/>
              </a:ext>
            </a:extLst>
          </p:cNvPr>
          <p:cNvSpPr/>
          <p:nvPr/>
        </p:nvSpPr>
        <p:spPr>
          <a:xfrm>
            <a:off x="11112687" y="982367"/>
            <a:ext cx="987038" cy="3098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PAAD</a:t>
            </a:r>
          </a:p>
        </p:txBody>
      </p:sp>
    </p:spTree>
    <p:extLst>
      <p:ext uri="{BB962C8B-B14F-4D97-AF65-F5344CB8AC3E}">
        <p14:creationId xmlns:p14="http://schemas.microsoft.com/office/powerpoint/2010/main" val="203339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D01E37-1B87-DE4E-ADA9-CFF48170E6E6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8D750C-0FF9-004E-A086-A99B649B7B89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B3EAB-958F-824C-839C-6F5D745E6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6F2178-3634-BA4A-9F40-A6CF688D9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892213-16DD-AB40-B725-6DE70FCF57E0}"/>
              </a:ext>
            </a:extLst>
          </p:cNvPr>
          <p:cNvSpPr/>
          <p:nvPr/>
        </p:nvSpPr>
        <p:spPr>
          <a:xfrm>
            <a:off x="405114" y="1226916"/>
            <a:ext cx="11296891" cy="12384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Mutational processes, alone, cannot explain the distribution of </a:t>
            </a:r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alleles.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11C9E1-AA14-7940-84CF-2CE02E989131}"/>
              </a:ext>
            </a:extLst>
          </p:cNvPr>
          <p:cNvSpPr/>
          <p:nvPr/>
        </p:nvSpPr>
        <p:spPr>
          <a:xfrm>
            <a:off x="405113" y="2807932"/>
            <a:ext cx="11296891" cy="12384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alleles have complex and distinct interactions with other genes.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AAC2AD-B736-064A-A8DF-8CD5FF192CDF}"/>
              </a:ext>
            </a:extLst>
          </p:cNvPr>
          <p:cNvSpPr/>
          <p:nvPr/>
        </p:nvSpPr>
        <p:spPr>
          <a:xfrm>
            <a:off x="405113" y="4388948"/>
            <a:ext cx="11296891" cy="12384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genetic interactions can potentially be exploited for therapeutic purposes.</a:t>
            </a:r>
          </a:p>
        </p:txBody>
      </p:sp>
    </p:spTree>
    <p:extLst>
      <p:ext uri="{BB962C8B-B14F-4D97-AF65-F5344CB8AC3E}">
        <p14:creationId xmlns:p14="http://schemas.microsoft.com/office/powerpoint/2010/main" val="12786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D8B66-5261-B640-B7EA-ACC6ED11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084"/>
            <a:ext cx="6095999" cy="362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D8771-2635-CB44-B4C5-CB552C2FC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39" b="14223"/>
          <a:stretch/>
        </p:blipFill>
        <p:spPr>
          <a:xfrm>
            <a:off x="6096000" y="2335127"/>
            <a:ext cx="6095999" cy="2359377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252D55-14DE-964A-BEDD-CF673FE748EE}"/>
              </a:ext>
            </a:extLst>
          </p:cNvPr>
          <p:cNvSpPr/>
          <p:nvPr/>
        </p:nvSpPr>
        <p:spPr>
          <a:xfrm>
            <a:off x="1518353" y="969306"/>
            <a:ext cx="3059291" cy="6096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Haigis Lab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B998308-46C7-1D46-B39A-6C9F1EEEDC95}"/>
              </a:ext>
            </a:extLst>
          </p:cNvPr>
          <p:cNvSpPr/>
          <p:nvPr/>
        </p:nvSpPr>
        <p:spPr>
          <a:xfrm>
            <a:off x="7614358" y="969306"/>
            <a:ext cx="3059291" cy="6096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Park Lab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C3C568-258B-1C4C-A2D2-C6C8885A8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804" y="1703084"/>
            <a:ext cx="1489196" cy="808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341AF-30C5-F241-895A-B0B3B42C7A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08" t="11998" r="8313" b="13029"/>
          <a:stretch/>
        </p:blipFill>
        <p:spPr>
          <a:xfrm>
            <a:off x="1636822" y="5631095"/>
            <a:ext cx="2387234" cy="103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798452-E97A-374C-B9B7-930F3406D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5683" y="5859695"/>
            <a:ext cx="2791188" cy="5788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9A4ABA-CB1A-1148-85E1-8B0ADB2CA1CD}"/>
              </a:ext>
            </a:extLst>
          </p:cNvPr>
          <p:cNvGrpSpPr>
            <a:grpSpLocks noChangeAspect="1"/>
          </p:cNvGrpSpPr>
          <p:nvPr/>
        </p:nvGrpSpPr>
        <p:grpSpPr>
          <a:xfrm>
            <a:off x="5122141" y="5535764"/>
            <a:ext cx="1875457" cy="1226667"/>
            <a:chOff x="7544573" y="5777139"/>
            <a:chExt cx="1688849" cy="9842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0D74CD-FD6B-924E-B44B-358FE5E51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4205" y="5777139"/>
              <a:ext cx="802187" cy="82084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DAEE8E-1642-C74E-8476-C467CE76162E}"/>
                </a:ext>
              </a:extLst>
            </p:cNvPr>
            <p:cNvSpPr txBox="1"/>
            <p:nvPr/>
          </p:nvSpPr>
          <p:spPr>
            <a:xfrm>
              <a:off x="7544573" y="6440382"/>
              <a:ext cx="1688849" cy="32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FFC000"/>
                  </a:solidFill>
                </a:rPr>
                <a:t>SpecifiCancer</a:t>
              </a:r>
              <a:endParaRPr lang="en-US" sz="20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07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29830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8085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KRAS regulates many pro-growth processes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1CC501-4DEE-8D42-805E-70F6E3B56B37}"/>
              </a:ext>
            </a:extLst>
          </p:cNvPr>
          <p:cNvGrpSpPr/>
          <p:nvPr/>
        </p:nvGrpSpPr>
        <p:grpSpPr>
          <a:xfrm>
            <a:off x="1748117" y="969127"/>
            <a:ext cx="8120646" cy="5497689"/>
            <a:chOff x="1748117" y="1038577"/>
            <a:chExt cx="8120646" cy="54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2925A2-2BDA-494E-B2AE-8C7D6966E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9" t="3215" r="5022" b="11579"/>
            <a:stretch/>
          </p:blipFill>
          <p:spPr>
            <a:xfrm>
              <a:off x="2323236" y="1038577"/>
              <a:ext cx="7545527" cy="549768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B819F0-3FFD-9C4D-99AE-0D4349ABD5A6}"/>
                </a:ext>
              </a:extLst>
            </p:cNvPr>
            <p:cNvSpPr/>
            <p:nvPr/>
          </p:nvSpPr>
          <p:spPr>
            <a:xfrm>
              <a:off x="5525591" y="1718355"/>
              <a:ext cx="1563831" cy="618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46C6ED8-3E50-714A-A2F8-9E98F1F5E101}"/>
                </a:ext>
              </a:extLst>
            </p:cNvPr>
            <p:cNvSpPr/>
            <p:nvPr/>
          </p:nvSpPr>
          <p:spPr>
            <a:xfrm>
              <a:off x="1748117" y="5540397"/>
              <a:ext cx="2107453" cy="558052"/>
            </a:xfrm>
            <a:prstGeom prst="roundRect">
              <a:avLst/>
            </a:prstGeom>
            <a:solidFill>
              <a:srgbClr val="E1DFEF"/>
            </a:solidFill>
            <a:ln w="15875">
              <a:solidFill>
                <a:srgbClr val="1D23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Cytoskeletal reorganization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motility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899743-4A30-0344-93AD-CC62CB2751FF}"/>
              </a:ext>
            </a:extLst>
          </p:cNvPr>
          <p:cNvSpPr txBox="1"/>
          <p:nvPr/>
        </p:nvSpPr>
        <p:spPr>
          <a:xfrm>
            <a:off x="10237694" y="6581001"/>
            <a:ext cx="1954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Waters &amp; Der, 2018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754EFB-AEBA-394A-90EA-8521073517D9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442444-AB4D-CE4E-9867-98EF3673D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E79FE6-916D-2F43-8C0B-CD5C59A16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067648-7A37-AE45-BC9A-4DFCE8F0178D}"/>
              </a:ext>
            </a:extLst>
          </p:cNvPr>
          <p:cNvGrpSpPr/>
          <p:nvPr/>
        </p:nvGrpSpPr>
        <p:grpSpPr>
          <a:xfrm>
            <a:off x="3622876" y="3264059"/>
            <a:ext cx="2291787" cy="3281779"/>
            <a:chOff x="3622876" y="3264059"/>
            <a:chExt cx="2291787" cy="328177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C6CABF-E9E1-FF4E-BADB-839EAF7C4B61}"/>
                </a:ext>
              </a:extLst>
            </p:cNvPr>
            <p:cNvSpPr/>
            <p:nvPr/>
          </p:nvSpPr>
          <p:spPr>
            <a:xfrm>
              <a:off x="3622876" y="3264059"/>
              <a:ext cx="2291787" cy="27649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2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F2252F-69FD-7646-8396-0E8DED897EFE}"/>
                </a:ext>
              </a:extLst>
            </p:cNvPr>
            <p:cNvSpPr txBox="1"/>
            <p:nvPr/>
          </p:nvSpPr>
          <p:spPr>
            <a:xfrm>
              <a:off x="4055570" y="6145728"/>
              <a:ext cx="1272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PI3K-Akt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8BCEE-031D-E24E-89DF-F7D45FA7AB3C}"/>
              </a:ext>
            </a:extLst>
          </p:cNvPr>
          <p:cNvGrpSpPr/>
          <p:nvPr/>
        </p:nvGrpSpPr>
        <p:grpSpPr>
          <a:xfrm>
            <a:off x="6012521" y="3069280"/>
            <a:ext cx="3089739" cy="3651523"/>
            <a:chOff x="6012521" y="3069280"/>
            <a:chExt cx="3089739" cy="365152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2603124-9A57-734C-85F7-728A2390A5A6}"/>
                </a:ext>
              </a:extLst>
            </p:cNvPr>
            <p:cNvSpPr/>
            <p:nvPr/>
          </p:nvSpPr>
          <p:spPr>
            <a:xfrm>
              <a:off x="6012521" y="3069280"/>
              <a:ext cx="1954307" cy="355557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25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3F369B-66CA-B847-BD4C-D2A7FD03F9B0}"/>
                </a:ext>
              </a:extLst>
            </p:cNvPr>
            <p:cNvSpPr txBox="1"/>
            <p:nvPr/>
          </p:nvSpPr>
          <p:spPr>
            <a:xfrm>
              <a:off x="7830245" y="6320693"/>
              <a:ext cx="1272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40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is mutated very frequently in a handful of cancers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E6523-6BA0-724D-87F0-BF3CB6651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62" b="11826"/>
          <a:stretch/>
        </p:blipFill>
        <p:spPr>
          <a:xfrm>
            <a:off x="1828800" y="846666"/>
            <a:ext cx="9176285" cy="6077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34BABC-C87C-B24F-9094-DDBCDE878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08" r="38249" b="-459"/>
          <a:stretch/>
        </p:blipFill>
        <p:spPr>
          <a:xfrm>
            <a:off x="5209824" y="1174043"/>
            <a:ext cx="6632222" cy="38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B60AD-EFB8-0E46-A713-2A0EB8463CF0}"/>
              </a:ext>
            </a:extLst>
          </p:cNvPr>
          <p:cNvSpPr txBox="1"/>
          <p:nvPr/>
        </p:nvSpPr>
        <p:spPr>
          <a:xfrm>
            <a:off x="10237694" y="6581001"/>
            <a:ext cx="1954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TCGA data on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cBioPortal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73C872-2982-A64A-BF8C-53D58B4677F1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0A2E5D-9030-014E-B0CB-A354141E6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6FD514-BBC2-F745-BE35-736023658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07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mutations are different across cancers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833A00-344C-0E43-A2FA-B376579606DB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884CC9D-5F62-8E4B-A963-DC4294508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D9B79F-5221-F841-8083-330D1183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4FBF85-338A-794D-B5A4-B6524A95FAA2}"/>
              </a:ext>
            </a:extLst>
          </p:cNvPr>
          <p:cNvGrpSpPr/>
          <p:nvPr/>
        </p:nvGrpSpPr>
        <p:grpSpPr>
          <a:xfrm>
            <a:off x="2430683" y="917418"/>
            <a:ext cx="8021256" cy="5751460"/>
            <a:chOff x="2430683" y="917418"/>
            <a:chExt cx="8021256" cy="57514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5AEDE2-7B90-9F4F-B969-D5246C331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28" t="4389" r="19287" b="28945"/>
            <a:stretch/>
          </p:blipFill>
          <p:spPr>
            <a:xfrm>
              <a:off x="2430683" y="1177724"/>
              <a:ext cx="8021256" cy="549115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BA37A6D-A6D8-B541-86FB-F5F200505EDD}"/>
                </a:ext>
              </a:extLst>
            </p:cNvPr>
            <p:cNvSpPr/>
            <p:nvPr/>
          </p:nvSpPr>
          <p:spPr>
            <a:xfrm>
              <a:off x="3805837" y="917418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COAD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BDAF63-687C-6544-844A-2300518EC5F8}"/>
                </a:ext>
              </a:extLst>
            </p:cNvPr>
            <p:cNvSpPr/>
            <p:nvPr/>
          </p:nvSpPr>
          <p:spPr>
            <a:xfrm>
              <a:off x="8386164" y="917418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666C70-9C51-DB49-8947-8E050A4EF4AB}"/>
                </a:ext>
              </a:extLst>
            </p:cNvPr>
            <p:cNvSpPr/>
            <p:nvPr/>
          </p:nvSpPr>
          <p:spPr>
            <a:xfrm>
              <a:off x="8386164" y="3776545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PAAD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3600B7-194E-AE46-B3F6-3705E49FD1F3}"/>
                </a:ext>
              </a:extLst>
            </p:cNvPr>
            <p:cNvSpPr/>
            <p:nvPr/>
          </p:nvSpPr>
          <p:spPr>
            <a:xfrm>
              <a:off x="3672962" y="3719878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1D36C1-A7EC-664E-A391-87D0A0561614}"/>
                </a:ext>
              </a:extLst>
            </p:cNvPr>
            <p:cNvSpPr/>
            <p:nvPr/>
          </p:nvSpPr>
          <p:spPr>
            <a:xfrm>
              <a:off x="8128367" y="6148255"/>
              <a:ext cx="1667060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frequency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90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E317A7-A2C9-4C4B-8F33-5B1FA991B1A8}"/>
              </a:ext>
            </a:extLst>
          </p:cNvPr>
          <p:cNvSpPr/>
          <p:nvPr/>
        </p:nvSpPr>
        <p:spPr>
          <a:xfrm>
            <a:off x="0" y="2420056"/>
            <a:ext cx="12192000" cy="20178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Can we explain the frequency of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by mutational processes?</a:t>
            </a:r>
          </a:p>
        </p:txBody>
      </p:sp>
    </p:spTree>
    <p:extLst>
      <p:ext uri="{BB962C8B-B14F-4D97-AF65-F5344CB8AC3E}">
        <p14:creationId xmlns:p14="http://schemas.microsoft.com/office/powerpoint/2010/main" val="1583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The alleles are associated with similar mutational processes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7EA8C6-9E91-1941-BC77-02A9BBF8F766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8C67C7-3973-C847-84B1-4DA4A8714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44B296-2C1B-F64B-9DF8-00AE17BE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58F8C95-2E1D-9646-BE54-2D0128E9252C}"/>
              </a:ext>
            </a:extLst>
          </p:cNvPr>
          <p:cNvGrpSpPr/>
          <p:nvPr/>
        </p:nvGrpSpPr>
        <p:grpSpPr>
          <a:xfrm>
            <a:off x="604492" y="955601"/>
            <a:ext cx="4800600" cy="2386607"/>
            <a:chOff x="604492" y="955601"/>
            <a:chExt cx="4800600" cy="23866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BE4B2F-394D-7248-AFA0-40FB3569E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0" t="2869" r="14144" b="84127"/>
            <a:stretch/>
          </p:blipFill>
          <p:spPr>
            <a:xfrm>
              <a:off x="604492" y="1020766"/>
              <a:ext cx="4800600" cy="232144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2D72E-DF0E-5B44-B3A7-152A9782DFA2}"/>
                </a:ext>
              </a:extLst>
            </p:cNvPr>
            <p:cNvSpPr/>
            <p:nvPr/>
          </p:nvSpPr>
          <p:spPr>
            <a:xfrm>
              <a:off x="2652977" y="955601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COAD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BC76E6-BCDC-D84E-AAAD-81EFDBDB1FD1}"/>
              </a:ext>
            </a:extLst>
          </p:cNvPr>
          <p:cNvGrpSpPr/>
          <p:nvPr/>
        </p:nvGrpSpPr>
        <p:grpSpPr>
          <a:xfrm>
            <a:off x="6284888" y="955601"/>
            <a:ext cx="4800600" cy="2377642"/>
            <a:chOff x="6284888" y="955601"/>
            <a:chExt cx="4800600" cy="237764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265138-1A06-4E48-898E-966CA8ED3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0" t="18163" r="14144" b="68833"/>
            <a:stretch/>
          </p:blipFill>
          <p:spPr>
            <a:xfrm>
              <a:off x="6284888" y="1011801"/>
              <a:ext cx="4800600" cy="232144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C40038-20C3-9043-B450-1153CF324451}"/>
                </a:ext>
              </a:extLst>
            </p:cNvPr>
            <p:cNvSpPr/>
            <p:nvPr/>
          </p:nvSpPr>
          <p:spPr>
            <a:xfrm>
              <a:off x="8337358" y="955601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LUAD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E82E08-64B2-3342-8BE1-A694AD8481A1}"/>
              </a:ext>
            </a:extLst>
          </p:cNvPr>
          <p:cNvGrpSpPr/>
          <p:nvPr/>
        </p:nvGrpSpPr>
        <p:grpSpPr>
          <a:xfrm>
            <a:off x="6284888" y="3417133"/>
            <a:ext cx="4800600" cy="2321442"/>
            <a:chOff x="6284888" y="3417133"/>
            <a:chExt cx="4800600" cy="23214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790E5F-6E01-254A-89DB-87F13FB25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0" t="44100" r="14144" b="42896"/>
            <a:stretch/>
          </p:blipFill>
          <p:spPr>
            <a:xfrm>
              <a:off x="6284888" y="3417133"/>
              <a:ext cx="4800600" cy="232144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44181D-9BE2-B049-A908-639E6E797ACA}"/>
                </a:ext>
              </a:extLst>
            </p:cNvPr>
            <p:cNvSpPr/>
            <p:nvPr/>
          </p:nvSpPr>
          <p:spPr>
            <a:xfrm>
              <a:off x="8337358" y="3441228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PAAD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ADF247-A1B4-DB44-A8EC-2B2F42806106}"/>
              </a:ext>
            </a:extLst>
          </p:cNvPr>
          <p:cNvGrpSpPr/>
          <p:nvPr/>
        </p:nvGrpSpPr>
        <p:grpSpPr>
          <a:xfrm>
            <a:off x="604492" y="3443264"/>
            <a:ext cx="4800600" cy="2405792"/>
            <a:chOff x="604492" y="3443264"/>
            <a:chExt cx="4800600" cy="24057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9E81D4-B109-F342-8D3F-1C7E152A8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0" t="31529" r="14144" b="55467"/>
            <a:stretch/>
          </p:blipFill>
          <p:spPr>
            <a:xfrm>
              <a:off x="604492" y="3527614"/>
              <a:ext cx="4800600" cy="232144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5D7564-CBCB-BF49-A08A-6F5457E41F79}"/>
                </a:ext>
              </a:extLst>
            </p:cNvPr>
            <p:cNvSpPr/>
            <p:nvPr/>
          </p:nvSpPr>
          <p:spPr>
            <a:xfrm>
              <a:off x="2652977" y="3443264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MM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B9904AE-4D07-6C4C-BD92-96B2B2439E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15" t="62379" r="12330" b="34012"/>
          <a:stretch/>
        </p:blipFill>
        <p:spPr>
          <a:xfrm>
            <a:off x="3491018" y="5886385"/>
            <a:ext cx="6767877" cy="90833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BFC67EB-76FE-EA4D-852B-9D73D6EE31DF}"/>
              </a:ext>
            </a:extLst>
          </p:cNvPr>
          <p:cNvGrpSpPr/>
          <p:nvPr/>
        </p:nvGrpSpPr>
        <p:grpSpPr>
          <a:xfrm>
            <a:off x="10521387" y="1497507"/>
            <a:ext cx="1504709" cy="471044"/>
            <a:chOff x="10521387" y="1497507"/>
            <a:chExt cx="1504709" cy="47104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D95E54F-DA42-814B-A704-6CFF38C8005A}"/>
                </a:ext>
              </a:extLst>
            </p:cNvPr>
            <p:cNvSpPr/>
            <p:nvPr/>
          </p:nvSpPr>
          <p:spPr>
            <a:xfrm>
              <a:off x="11085488" y="1497507"/>
              <a:ext cx="940608" cy="4710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3833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3833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smoke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B5B774-1C31-FC48-9A02-172012D040E9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10521387" y="1733029"/>
              <a:ext cx="564101" cy="215764"/>
            </a:xfrm>
            <a:prstGeom prst="line">
              <a:avLst/>
            </a:prstGeom>
            <a:ln w="28575">
              <a:solidFill>
                <a:srgbClr val="3833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F0999F-1B76-7F46-AF31-9E935ED1CECF}"/>
              </a:ext>
            </a:extLst>
          </p:cNvPr>
          <p:cNvGrpSpPr/>
          <p:nvPr/>
        </p:nvGrpSpPr>
        <p:grpSpPr>
          <a:xfrm>
            <a:off x="5116010" y="1449311"/>
            <a:ext cx="1229690" cy="471044"/>
            <a:chOff x="5116010" y="1449311"/>
            <a:chExt cx="1229690" cy="47104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F20B4BF-11FF-5F47-B812-43E0865118E5}"/>
                </a:ext>
              </a:extLst>
            </p:cNvPr>
            <p:cNvSpPr/>
            <p:nvPr/>
          </p:nvSpPr>
          <p:spPr>
            <a:xfrm>
              <a:off x="5405092" y="1449311"/>
              <a:ext cx="940608" cy="4710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48B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548B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clock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5CAF2B-4D54-D94C-9EA1-7199F475BA5F}"/>
                </a:ext>
              </a:extLst>
            </p:cNvPr>
            <p:cNvCxnSpPr>
              <a:stCxn id="27" idx="1"/>
            </p:cNvCxnSpPr>
            <p:nvPr/>
          </p:nvCxnSpPr>
          <p:spPr>
            <a:xfrm flipH="1">
              <a:off x="5116010" y="1684833"/>
              <a:ext cx="289082" cy="141859"/>
            </a:xfrm>
            <a:prstGeom prst="line">
              <a:avLst/>
            </a:prstGeom>
            <a:ln w="28575">
              <a:solidFill>
                <a:srgbClr val="548B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73199D-28A4-AE44-97D7-F8358FDF7E7D}"/>
              </a:ext>
            </a:extLst>
          </p:cNvPr>
          <p:cNvGrpSpPr/>
          <p:nvPr/>
        </p:nvGrpSpPr>
        <p:grpSpPr>
          <a:xfrm>
            <a:off x="5101427" y="4029425"/>
            <a:ext cx="1229690" cy="471044"/>
            <a:chOff x="5101427" y="4029425"/>
            <a:chExt cx="1229690" cy="47104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1371A03-0F43-E049-8219-B81F5577003F}"/>
                </a:ext>
              </a:extLst>
            </p:cNvPr>
            <p:cNvSpPr/>
            <p:nvPr/>
          </p:nvSpPr>
          <p:spPr>
            <a:xfrm>
              <a:off x="5390509" y="4029425"/>
              <a:ext cx="940608" cy="4710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8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C8424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clock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6E4885-4950-2E48-AB23-7098760ACAE8}"/>
                </a:ext>
              </a:extLst>
            </p:cNvPr>
            <p:cNvCxnSpPr>
              <a:stCxn id="31" idx="1"/>
            </p:cNvCxnSpPr>
            <p:nvPr/>
          </p:nvCxnSpPr>
          <p:spPr>
            <a:xfrm flipH="1">
              <a:off x="5101427" y="4264947"/>
              <a:ext cx="289082" cy="141859"/>
            </a:xfrm>
            <a:prstGeom prst="line">
              <a:avLst/>
            </a:prstGeom>
            <a:ln w="28575">
              <a:solidFill>
                <a:srgbClr val="C84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574C61A-FFA8-8C40-B90E-621E2F259BCE}"/>
              </a:ext>
            </a:extLst>
          </p:cNvPr>
          <p:cNvGrpSpPr/>
          <p:nvPr/>
        </p:nvGrpSpPr>
        <p:grpSpPr>
          <a:xfrm>
            <a:off x="341570" y="2623987"/>
            <a:ext cx="1649276" cy="985485"/>
            <a:chOff x="341570" y="2623987"/>
            <a:chExt cx="1649276" cy="98548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37793AD-254C-C349-A7F7-409E7FC28283}"/>
                </a:ext>
              </a:extLst>
            </p:cNvPr>
            <p:cNvSpPr/>
            <p:nvPr/>
          </p:nvSpPr>
          <p:spPr>
            <a:xfrm>
              <a:off x="341570" y="3138428"/>
              <a:ext cx="1151465" cy="4710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518B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518B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MUTYH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A81DBC5-444B-3847-8699-8F3CB4F9ECFE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1493035" y="2623987"/>
              <a:ext cx="497811" cy="749963"/>
            </a:xfrm>
            <a:prstGeom prst="line">
              <a:avLst/>
            </a:prstGeom>
            <a:ln w="28575">
              <a:solidFill>
                <a:srgbClr val="518B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485A87-0550-1C45-9466-D49C22C513AF}"/>
              </a:ext>
            </a:extLst>
          </p:cNvPr>
          <p:cNvGrpSpPr/>
          <p:nvPr/>
        </p:nvGrpSpPr>
        <p:grpSpPr>
          <a:xfrm>
            <a:off x="5116010" y="2084158"/>
            <a:ext cx="1229690" cy="471044"/>
            <a:chOff x="5103350" y="1741803"/>
            <a:chExt cx="1229690" cy="471044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241DE0BA-0826-A14A-811E-74F9B98F166F}"/>
                </a:ext>
              </a:extLst>
            </p:cNvPr>
            <p:cNvSpPr/>
            <p:nvPr/>
          </p:nvSpPr>
          <p:spPr>
            <a:xfrm>
              <a:off x="5392432" y="1741803"/>
              <a:ext cx="940608" cy="4710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C84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C8424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clock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058671-28F6-9A47-A175-27F012CEFB6D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 flipV="1">
              <a:off x="5103350" y="1832740"/>
              <a:ext cx="289082" cy="144585"/>
            </a:xfrm>
            <a:prstGeom prst="line">
              <a:avLst/>
            </a:prstGeom>
            <a:ln w="28575">
              <a:solidFill>
                <a:srgbClr val="C84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4478D28-50AD-374E-93B6-33D4A1BFA4F1}"/>
              </a:ext>
            </a:extLst>
          </p:cNvPr>
          <p:cNvGrpSpPr/>
          <p:nvPr/>
        </p:nvGrpSpPr>
        <p:grpSpPr>
          <a:xfrm>
            <a:off x="5116010" y="4908617"/>
            <a:ext cx="1229690" cy="471044"/>
            <a:chOff x="5101427" y="4029425"/>
            <a:chExt cx="1229690" cy="471044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48BDA8B-B04B-DB40-912E-CE09608370A7}"/>
                </a:ext>
              </a:extLst>
            </p:cNvPr>
            <p:cNvSpPr/>
            <p:nvPr/>
          </p:nvSpPr>
          <p:spPr>
            <a:xfrm>
              <a:off x="5390509" y="4029425"/>
              <a:ext cx="940608" cy="47104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D2A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D2A2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 </a:t>
              </a:r>
              <a:r>
                <a:rPr lang="en-US" sz="1600" dirty="0" err="1">
                  <a:solidFill>
                    <a:srgbClr val="D2A2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η</a:t>
              </a:r>
              <a:endParaRPr lang="en-US" sz="1600" dirty="0">
                <a:solidFill>
                  <a:srgbClr val="D2A23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3346401-578F-A945-AE3B-DEA6D3DA7AF5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5101427" y="4264947"/>
              <a:ext cx="289082" cy="93663"/>
            </a:xfrm>
            <a:prstGeom prst="line">
              <a:avLst/>
            </a:prstGeom>
            <a:ln w="28575">
              <a:solidFill>
                <a:srgbClr val="D2A2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040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AC8448-C65D-DE44-A77F-431E8DDA2B0C}"/>
              </a:ext>
            </a:extLst>
          </p:cNvPr>
          <p:cNvGrpSpPr>
            <a:grpSpLocks noChangeAspect="1"/>
          </p:cNvGrpSpPr>
          <p:nvPr/>
        </p:nvGrpSpPr>
        <p:grpSpPr>
          <a:xfrm>
            <a:off x="2772038" y="850306"/>
            <a:ext cx="6593595" cy="5845218"/>
            <a:chOff x="2640626" y="880533"/>
            <a:chExt cx="6725007" cy="59617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2A0D75-5E13-F84E-A15C-23D769691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549" t="50000" r="1"/>
            <a:stretch/>
          </p:blipFill>
          <p:spPr>
            <a:xfrm>
              <a:off x="6385366" y="902492"/>
              <a:ext cx="2980267" cy="59397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9561C8-1168-C941-B5B1-96F180734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036" t="50000" r="33515"/>
            <a:stretch/>
          </p:blipFill>
          <p:spPr>
            <a:xfrm>
              <a:off x="2640626" y="880533"/>
              <a:ext cx="2980267" cy="59397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00CD81-F02F-EC41-A79E-4BCC805893DA}"/>
                </a:ext>
              </a:extLst>
            </p:cNvPr>
            <p:cNvSpPr/>
            <p:nvPr/>
          </p:nvSpPr>
          <p:spPr>
            <a:xfrm>
              <a:off x="3727836" y="902492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COAD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BC5E07-A71E-AD44-B275-C3FADC6C08F0}"/>
                </a:ext>
              </a:extLst>
            </p:cNvPr>
            <p:cNvSpPr/>
            <p:nvPr/>
          </p:nvSpPr>
          <p:spPr>
            <a:xfrm>
              <a:off x="7524064" y="902492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LUAD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FA1C86-41CE-ED45-98B1-02AD52BA9EE5}"/>
                </a:ext>
              </a:extLst>
            </p:cNvPr>
            <p:cNvSpPr/>
            <p:nvPr/>
          </p:nvSpPr>
          <p:spPr>
            <a:xfrm>
              <a:off x="7524064" y="3866634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PAAD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8A87FD-5D14-C140-BF7E-C74C9AB70C9B}"/>
                </a:ext>
              </a:extLst>
            </p:cNvPr>
            <p:cNvSpPr/>
            <p:nvPr/>
          </p:nvSpPr>
          <p:spPr>
            <a:xfrm>
              <a:off x="3727836" y="3861390"/>
              <a:ext cx="1151466" cy="293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MM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FD87D3-FA80-8345-94B6-BBAB29ED8F93}"/>
                </a:ext>
              </a:extLst>
            </p:cNvPr>
            <p:cNvSpPr/>
            <p:nvPr/>
          </p:nvSpPr>
          <p:spPr>
            <a:xfrm>
              <a:off x="3876754" y="3672714"/>
              <a:ext cx="906843" cy="12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7AB7A4-2FB0-E54D-BDBE-A1A14D50D409}"/>
                </a:ext>
              </a:extLst>
            </p:cNvPr>
            <p:cNvSpPr/>
            <p:nvPr/>
          </p:nvSpPr>
          <p:spPr>
            <a:xfrm>
              <a:off x="7583967" y="3680271"/>
              <a:ext cx="906843" cy="12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56550-5D33-324A-A787-3622B416B815}"/>
                </a:ext>
              </a:extLst>
            </p:cNvPr>
            <p:cNvSpPr/>
            <p:nvPr/>
          </p:nvSpPr>
          <p:spPr>
            <a:xfrm>
              <a:off x="7580681" y="6659246"/>
              <a:ext cx="906843" cy="12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FDDCB9-7093-514F-A210-1D142ECB2013}"/>
                </a:ext>
              </a:extLst>
            </p:cNvPr>
            <p:cNvSpPr/>
            <p:nvPr/>
          </p:nvSpPr>
          <p:spPr>
            <a:xfrm>
              <a:off x="3877739" y="6672803"/>
              <a:ext cx="906843" cy="12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458FC6-234F-2A4F-9BC5-1B0389C9DF4D}"/>
                </a:ext>
              </a:extLst>
            </p:cNvPr>
            <p:cNvSpPr/>
            <p:nvPr/>
          </p:nvSpPr>
          <p:spPr>
            <a:xfrm>
              <a:off x="6446142" y="4610994"/>
              <a:ext cx="126336" cy="1230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A2C8E1-6F45-A24B-9081-925D2488F590}"/>
                </a:ext>
              </a:extLst>
            </p:cNvPr>
            <p:cNvSpPr/>
            <p:nvPr/>
          </p:nvSpPr>
          <p:spPr>
            <a:xfrm>
              <a:off x="6451885" y="1631713"/>
              <a:ext cx="126336" cy="1230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F07217-1D23-EC42-813F-7F23409687A7}"/>
                </a:ext>
              </a:extLst>
            </p:cNvPr>
            <p:cNvSpPr/>
            <p:nvPr/>
          </p:nvSpPr>
          <p:spPr>
            <a:xfrm>
              <a:off x="2700031" y="1625748"/>
              <a:ext cx="126336" cy="1230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EF4E67-035D-B148-A462-9AF9D1B8A655}"/>
                </a:ext>
              </a:extLst>
            </p:cNvPr>
            <p:cNvSpPr/>
            <p:nvPr/>
          </p:nvSpPr>
          <p:spPr>
            <a:xfrm>
              <a:off x="2731517" y="4610994"/>
              <a:ext cx="126336" cy="12305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-11289"/>
            <a:ext cx="12192000" cy="891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mutational processes, alone, do not predict the alleles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0F6E55-B921-3B4C-9859-38525931E298}"/>
              </a:ext>
            </a:extLst>
          </p:cNvPr>
          <p:cNvGrpSpPr/>
          <p:nvPr/>
        </p:nvGrpSpPr>
        <p:grpSpPr>
          <a:xfrm>
            <a:off x="8965" y="6062721"/>
            <a:ext cx="1412705" cy="787413"/>
            <a:chOff x="8965" y="6062721"/>
            <a:chExt cx="1412705" cy="787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F2AB78-9099-4041-A05D-44A7F523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08" t="11998" r="8313" b="13029"/>
            <a:stretch/>
          </p:blipFill>
          <p:spPr>
            <a:xfrm>
              <a:off x="8965" y="6062721"/>
              <a:ext cx="1070519" cy="4645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72777E-7A89-B042-B84A-DACDC9485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30" y="6559043"/>
              <a:ext cx="1403740" cy="29109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BF5F1E-3741-FD41-94B3-0C3AEBB238AC}"/>
              </a:ext>
            </a:extLst>
          </p:cNvPr>
          <p:cNvSpPr txBox="1"/>
          <p:nvPr/>
        </p:nvSpPr>
        <p:spPr>
          <a:xfrm rot="16200000">
            <a:off x="1932010" y="3405737"/>
            <a:ext cx="104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82A2ED-AFA4-D745-B982-8D9520D09480}"/>
              </a:ext>
            </a:extLst>
          </p:cNvPr>
          <p:cNvCxnSpPr/>
          <p:nvPr/>
        </p:nvCxnSpPr>
        <p:spPr>
          <a:xfrm flipV="1">
            <a:off x="2614729" y="1512946"/>
            <a:ext cx="0" cy="4373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AF71B2-0289-BF41-B984-D38D7F398ABA}"/>
              </a:ext>
            </a:extLst>
          </p:cNvPr>
          <p:cNvCxnSpPr>
            <a:cxnSpLocks/>
          </p:cNvCxnSpPr>
          <p:nvPr/>
        </p:nvCxnSpPr>
        <p:spPr>
          <a:xfrm flipV="1">
            <a:off x="4121672" y="6634646"/>
            <a:ext cx="426045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4E5979-A6AD-0645-8870-6E6DF80C69D0}"/>
              </a:ext>
            </a:extLst>
          </p:cNvPr>
          <p:cNvSpPr txBox="1"/>
          <p:nvPr/>
        </p:nvSpPr>
        <p:spPr>
          <a:xfrm>
            <a:off x="5730462" y="6603778"/>
            <a:ext cx="104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</a:p>
        </p:txBody>
      </p:sp>
    </p:spTree>
    <p:extLst>
      <p:ext uri="{BB962C8B-B14F-4D97-AF65-F5344CB8AC3E}">
        <p14:creationId xmlns:p14="http://schemas.microsoft.com/office/powerpoint/2010/main" val="379963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A43F-AD71-1640-B603-1485C56C2455}"/>
              </a:ext>
            </a:extLst>
          </p:cNvPr>
          <p:cNvSpPr/>
          <p:nvPr/>
        </p:nvSpPr>
        <p:spPr>
          <a:xfrm>
            <a:off x="0" y="2420056"/>
            <a:ext cx="12192000" cy="20178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Can we identify genetic interactions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KRAS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alleles?</a:t>
            </a:r>
          </a:p>
        </p:txBody>
      </p:sp>
    </p:spTree>
    <p:extLst>
      <p:ext uri="{BB962C8B-B14F-4D97-AF65-F5344CB8AC3E}">
        <p14:creationId xmlns:p14="http://schemas.microsoft.com/office/powerpoint/2010/main" val="408326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</TotalTime>
  <Words>578</Words>
  <Application>Microsoft Macintosh PowerPoint</Application>
  <PresentationFormat>Widescreen</PresentationFormat>
  <Paragraphs>182</Paragraphs>
  <Slides>24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Cook</dc:creator>
  <cp:lastModifiedBy>Joshua Cook</cp:lastModifiedBy>
  <cp:revision>53</cp:revision>
  <dcterms:created xsi:type="dcterms:W3CDTF">2019-10-22T01:06:34Z</dcterms:created>
  <dcterms:modified xsi:type="dcterms:W3CDTF">2019-10-22T16:56:54Z</dcterms:modified>
</cp:coreProperties>
</file>